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8"/>
  </p:notesMasterIdLst>
  <p:sldIdLst>
    <p:sldId id="458" r:id="rId2"/>
    <p:sldId id="457" r:id="rId3"/>
    <p:sldId id="460" r:id="rId4"/>
    <p:sldId id="461" r:id="rId5"/>
    <p:sldId id="462" r:id="rId6"/>
    <p:sldId id="390" r:id="rId7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4D6"/>
    <a:srgbClr val="247EAD"/>
    <a:srgbClr val="AC1F79"/>
    <a:srgbClr val="EF1A2B"/>
    <a:srgbClr val="D81E00"/>
    <a:srgbClr val="AB1842"/>
    <a:srgbClr val="FF7D41"/>
    <a:srgbClr val="2B7AA4"/>
    <a:srgbClr val="D82042"/>
    <a:srgbClr val="297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7"/>
    <p:restoredTop sz="94676"/>
  </p:normalViewPr>
  <p:slideViewPr>
    <p:cSldViewPr snapToGrid="0" snapToObjects="1">
      <p:cViewPr varScale="1">
        <p:scale>
          <a:sx n="93" d="100"/>
          <a:sy n="93" d="100"/>
        </p:scale>
        <p:origin x="2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28A1-D77F-3A41-A9C6-0F0D30FF9939}" type="datetimeFigureOut">
              <a:rPr lang="en-US" smtClean="0"/>
              <a:t>5/2/21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688A1-1C99-BF45-B2AF-35897D651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88A1-1C99-BF45-B2AF-35897D651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88A1-1C99-BF45-B2AF-35897D651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3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5/2/21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3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41866"/>
            <a:ext cx="5915025" cy="6823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5/2/21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0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5/2/21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5/2/21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5/2/21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5/2/21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441866"/>
            <a:ext cx="5915025" cy="6823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004342"/>
            <a:ext cx="5915025" cy="74707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5/2/21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5/2/21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7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435934" y="1428464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00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Net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2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 Platfo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0" y="340067"/>
            <a:ext cx="6858000" cy="383136"/>
          </a:xfrm>
          <a:prstGeom prst="rect">
            <a:avLst/>
          </a:prstGeom>
          <a:solidFill>
            <a:srgbClr val="EF1A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</a:t>
            </a:r>
            <a:r>
              <a:rPr lang="en-US" sz="1400" baseline="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Your Author Success Road Map</a:t>
            </a:r>
            <a:endParaRPr lang="en-US" sz="1400" dirty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DB87A-701D-3D45-B085-0DE6E47A315A}"/>
              </a:ext>
            </a:extLst>
          </p:cNvPr>
          <p:cNvSpPr txBox="1"/>
          <p:nvPr userDrawn="1"/>
        </p:nvSpPr>
        <p:spPr>
          <a:xfrm>
            <a:off x="467916" y="8412080"/>
            <a:ext cx="5915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2018 All Rights Reserved</a:t>
            </a:r>
            <a:r>
              <a:rPr lang="en-US" sz="900" baseline="0" dirty="0"/>
              <a:t>       </a:t>
            </a:r>
            <a:r>
              <a:rPr lang="en-US" sz="900" dirty="0"/>
              <a:t>Design Worksheets for Your Course – Worksheet Examples      </a:t>
            </a:r>
            <a:r>
              <a:rPr lang="en-US" sz="900" baseline="0" dirty="0" err="1"/>
              <a:t>ShareYourBrilliance</a:t>
            </a:r>
            <a:r>
              <a:rPr lang="en-US" sz="900" dirty="0" err="1"/>
              <a:t>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0219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gg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0067"/>
            <a:ext cx="6858000" cy="383136"/>
          </a:xfrm>
          <a:prstGeom prst="rect">
            <a:avLst/>
          </a:prstGeom>
          <a:solidFill>
            <a:srgbClr val="FF7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Reach</a:t>
            </a:r>
            <a:r>
              <a:rPr lang="en-US" sz="1400" baseline="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More Readers Through Blogging</a:t>
            </a:r>
            <a:endParaRPr lang="en-US" sz="1400" dirty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004EA-F728-A347-A3C7-5C84D109DA7F}"/>
              </a:ext>
            </a:extLst>
          </p:cNvPr>
          <p:cNvSpPr txBox="1"/>
          <p:nvPr userDrawn="1"/>
        </p:nvSpPr>
        <p:spPr>
          <a:xfrm>
            <a:off x="467916" y="8412080"/>
            <a:ext cx="5915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2018 All Rights Reserved</a:t>
            </a:r>
            <a:r>
              <a:rPr lang="en-US" sz="900" baseline="0" dirty="0"/>
              <a:t>       </a:t>
            </a:r>
            <a:r>
              <a:rPr lang="en-US" sz="900" dirty="0"/>
              <a:t>Design Worksheets for Your Course – Worksheet Examples      </a:t>
            </a:r>
            <a:r>
              <a:rPr lang="en-US" sz="900" baseline="0" dirty="0" err="1"/>
              <a:t>ShareYourBrilliance</a:t>
            </a:r>
            <a:r>
              <a:rPr lang="en-US" sz="900" dirty="0" err="1"/>
              <a:t>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340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ine Spea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40067"/>
            <a:ext cx="6858000" cy="3831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Access Online Speaking Opportunities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45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al Book Tou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340067"/>
            <a:ext cx="6858000" cy="383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Engage</a:t>
            </a:r>
            <a:r>
              <a:rPr lang="en-US" sz="1400" baseline="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 Your Audience and Create Raving Fans</a:t>
            </a:r>
            <a:endParaRPr lang="en-US" sz="1400" dirty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91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 Social Net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0" y="340067"/>
            <a:ext cx="6858000" cy="3831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Make Money Beyond Your Book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400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tual Tou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464509" y="446204"/>
            <a:ext cx="5915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merican Typewriter" charset="0"/>
                <a:cs typeface="American Typewriter" charset="0"/>
              </a:rPr>
              <a:t>Bonus Collection</a:t>
            </a:r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merican Typewriter" charset="0"/>
                <a:cs typeface="American Typewriter" charset="0"/>
              </a:rPr>
              <a:t>: Virtual Book Tours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40067"/>
            <a:ext cx="6858000" cy="383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72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10191FA7-474F-4E4B-BA09-964C665C2772}" type="datetimeFigureOut">
              <a:rPr lang="en-US" smtClean="0"/>
              <a:t>5/2/21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89" y="8475136"/>
            <a:ext cx="591502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/>
          <a:lstStyle/>
          <a:p>
            <a:fld id="{08A01754-9A42-8747-BA4B-B2B8010A4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5935" y="607291"/>
            <a:ext cx="5986131" cy="818667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509" y="817103"/>
            <a:ext cx="5915025" cy="48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221" y="1407198"/>
            <a:ext cx="5943600" cy="68753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3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7" r:id="rId4"/>
    <p:sldLayoutId id="2147483674" r:id="rId5"/>
    <p:sldLayoutId id="2147483672" r:id="rId6"/>
    <p:sldLayoutId id="2147483676" r:id="rId7"/>
    <p:sldLayoutId id="2147483675" r:id="rId8"/>
    <p:sldLayoutId id="2147483663" r:id="rId9"/>
    <p:sldLayoutId id="2147483664" r:id="rId10"/>
    <p:sldLayoutId id="2147483665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8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Cambria" charset="0"/>
          <a:cs typeface="Cambria" charset="0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11EE75-541E-A046-9EB8-225E067C3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60" y="192339"/>
            <a:ext cx="5829300" cy="2760723"/>
          </a:xfrm>
        </p:spPr>
        <p:txBody>
          <a:bodyPr>
            <a:normAutofit/>
          </a:bodyPr>
          <a:lstStyle/>
          <a:p>
            <a:r>
              <a:rPr lang="en-US" sz="2400" dirty="0"/>
              <a:t>Following Are Blank Worksheets That </a:t>
            </a:r>
            <a:br>
              <a:rPr lang="en-US" sz="2400" dirty="0"/>
            </a:br>
            <a:r>
              <a:rPr lang="en-US" sz="2400" dirty="0"/>
              <a:t>You Can Transform or </a:t>
            </a:r>
            <a:br>
              <a:rPr lang="en-US" sz="2400" dirty="0"/>
            </a:br>
            <a:r>
              <a:rPr lang="en-US" sz="2400" dirty="0"/>
              <a:t>Get Formatting Ideas From</a:t>
            </a:r>
            <a:br>
              <a:rPr lang="en-US" sz="2400" dirty="0"/>
            </a:br>
            <a:br>
              <a:rPr lang="en-US" sz="3600" dirty="0"/>
            </a:br>
            <a:br>
              <a:rPr lang="en-US" sz="3600" dirty="0"/>
            </a:b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EA0DE-041B-1646-84DD-22ABECAEC482}"/>
              </a:ext>
            </a:extLst>
          </p:cNvPr>
          <p:cNvSpPr txBox="1"/>
          <p:nvPr/>
        </p:nvSpPr>
        <p:spPr>
          <a:xfrm>
            <a:off x="499360" y="1797070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recreate or expand upon these worksheets in a program such as Microsoft Word, PowerPoint or </a:t>
            </a:r>
            <a:r>
              <a:rPr lang="en-US" dirty="0" err="1"/>
              <a:t>Canva.com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FCB1EC-6807-164D-BC70-95958B19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60" y="2848134"/>
            <a:ext cx="2481298" cy="3293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A0B67-ACA3-B241-8543-F06F5DD72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782" y="2848134"/>
            <a:ext cx="2722878" cy="3293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399846-845A-7946-8599-803F1A2BB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247" y="5096659"/>
            <a:ext cx="2538189" cy="3293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FCBA48-614F-E44E-958A-14E48AA85468}"/>
              </a:ext>
            </a:extLst>
          </p:cNvPr>
          <p:cNvSpPr txBox="1"/>
          <p:nvPr/>
        </p:nvSpPr>
        <p:spPr>
          <a:xfrm>
            <a:off x="467916" y="8561980"/>
            <a:ext cx="5915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© All Rights Reserved</a:t>
            </a:r>
            <a:r>
              <a:rPr lang="en-US" sz="900" baseline="0" dirty="0"/>
              <a:t>       </a:t>
            </a:r>
            <a:r>
              <a:rPr lang="en-US" sz="900" dirty="0"/>
              <a:t>Design Worksheets for Your Course – Worksheet Examples      </a:t>
            </a:r>
            <a:r>
              <a:rPr lang="en-US" sz="900" baseline="0" dirty="0"/>
              <a:t>ShareYourBrilliance</a:t>
            </a:r>
            <a:r>
              <a:rPr lang="en-US" sz="900" dirty="0"/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31846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14103"/>
            <a:ext cx="6400800" cy="85157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342067" y="1205178"/>
            <a:ext cx="6131332" cy="3366821"/>
          </a:xfrm>
        </p:spPr>
        <p:txBody>
          <a:bodyPr numCol="1" spcCol="274320"/>
          <a:lstStyle/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_______________________________________________________________________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endParaRPr lang="en-US" sz="1200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0220" y="557705"/>
            <a:ext cx="5915025" cy="484213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+mn-lt"/>
              </a:rPr>
              <a:t>_______________________________________________________________________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342068" y="5057709"/>
            <a:ext cx="6131332" cy="33668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2" spcCol="2743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Cambria" charset="0"/>
                <a:cs typeface="Cambria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  <a:p>
            <a:pPr marL="285750" indent="-285750" algn="ctr">
              <a:spcBef>
                <a:spcPts val="1200"/>
              </a:spcBef>
              <a:buFont typeface="Wingdings" charset="2"/>
              <a:buChar char="q"/>
            </a:pPr>
            <a:r>
              <a:rPr lang="en-US" sz="1200" dirty="0"/>
              <a:t>_________________________________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31" y="3952351"/>
            <a:ext cx="1399984" cy="1399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900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4EA0DE-041B-1646-84DD-22ABECAEC482}"/>
              </a:ext>
            </a:extLst>
          </p:cNvPr>
          <p:cNvSpPr txBox="1"/>
          <p:nvPr/>
        </p:nvSpPr>
        <p:spPr>
          <a:xfrm>
            <a:off x="499360" y="324440"/>
            <a:ext cx="582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_________________________________________________________________________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A390EFB-C456-1A41-82C0-58A803768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07362"/>
              </p:ext>
            </p:extLst>
          </p:nvPr>
        </p:nvGraphicFramePr>
        <p:xfrm>
          <a:off x="499360" y="1279169"/>
          <a:ext cx="5829300" cy="705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4112805547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455976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495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50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_______________________________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1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81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27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820"/>
            <a:ext cx="5943600" cy="6483721"/>
          </a:xfrm>
        </p:spPr>
        <p:txBody>
          <a:bodyPr/>
          <a:lstStyle/>
          <a:p>
            <a:br>
              <a:rPr lang="en-US" dirty="0"/>
            </a:br>
            <a:r>
              <a:rPr lang="en-US"/>
              <a:t>       Author</a:t>
            </a:r>
            <a:r>
              <a:rPr lang="en-US" dirty="0"/>
              <a:t>			Book Title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r>
              <a:rPr lang="en-US" dirty="0"/>
              <a:t>Notes: _______________________________________________________________</a:t>
            </a:r>
          </a:p>
          <a:p>
            <a:r>
              <a:rPr lang="en-US" dirty="0"/>
              <a:t>_____________________________________________________________________</a:t>
            </a:r>
          </a:p>
          <a:p>
            <a:r>
              <a:rPr lang="en-US" dirty="0"/>
              <a:t>_____________________________________________________________________</a:t>
            </a:r>
          </a:p>
          <a:p>
            <a:pPr algn="ctr"/>
            <a:br>
              <a:rPr lang="en-US" dirty="0"/>
            </a:br>
            <a:r>
              <a:rPr lang="en-US" dirty="0"/>
              <a:t>To-Do Items – Check Off as Completed</a:t>
            </a:r>
          </a:p>
          <a:p>
            <a:r>
              <a:rPr lang="en-US" dirty="0"/>
              <a:t>Due Date		Task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5CA2114-D32C-2449-A106-E4ECE547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902"/>
            <a:ext cx="5915025" cy="484213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Suggested Reading List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ED39575-FD32-9F46-9C86-18D586999E6A}"/>
              </a:ext>
            </a:extLst>
          </p:cNvPr>
          <p:cNvSpPr txBox="1">
            <a:spLocks/>
          </p:cNvSpPr>
          <p:nvPr/>
        </p:nvSpPr>
        <p:spPr>
          <a:xfrm>
            <a:off x="592111" y="786254"/>
            <a:ext cx="5673778" cy="10125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pPr algn="l"/>
            <a:r>
              <a:rPr lang="en-US" sz="1200" dirty="0">
                <a:latin typeface="+mn-lt"/>
              </a:rPr>
              <a:t>Instructions:</a:t>
            </a:r>
          </a:p>
          <a:p>
            <a:pPr algn="l"/>
            <a:endParaRPr lang="en-US" sz="120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20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820"/>
            <a:ext cx="5943600" cy="6483721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/>
              <a:t>___________________	____________________________________________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r>
              <a:rPr lang="en-US" dirty="0"/>
              <a:t>Notes: _______________________________________________________________</a:t>
            </a:r>
          </a:p>
          <a:p>
            <a:r>
              <a:rPr lang="en-US" dirty="0"/>
              <a:t>_____________________________________________________________________</a:t>
            </a:r>
          </a:p>
          <a:p>
            <a:r>
              <a:rPr lang="en-US" dirty="0"/>
              <a:t>_____________________________________________________________________</a:t>
            </a:r>
          </a:p>
          <a:p>
            <a:pPr algn="ctr"/>
            <a:br>
              <a:rPr lang="en-US" dirty="0"/>
            </a:br>
            <a:r>
              <a:rPr lang="en-US" dirty="0"/>
              <a:t>To-Do Items</a:t>
            </a:r>
          </a:p>
          <a:p>
            <a:r>
              <a:rPr lang="en-US" dirty="0"/>
              <a:t>Due Date		Task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r>
              <a:rPr lang="en-US" dirty="0"/>
              <a:t>______________	____________________________________________________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5CA2114-D32C-2449-A106-E4ECE547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902"/>
            <a:ext cx="5915025" cy="484213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mbria" panose="02040503050406030204" pitchFamily="18" charset="0"/>
              </a:rPr>
              <a:t>___________________________________________________________________________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ED39575-FD32-9F46-9C86-18D586999E6A}"/>
              </a:ext>
            </a:extLst>
          </p:cNvPr>
          <p:cNvSpPr txBox="1">
            <a:spLocks/>
          </p:cNvSpPr>
          <p:nvPr/>
        </p:nvSpPr>
        <p:spPr>
          <a:xfrm>
            <a:off x="592111" y="786254"/>
            <a:ext cx="5673778" cy="10125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pPr algn="l"/>
            <a:r>
              <a:rPr lang="en-US" sz="1200" dirty="0">
                <a:latin typeface="+mn-lt"/>
              </a:rPr>
              <a:t>Instructions:</a:t>
            </a:r>
          </a:p>
          <a:p>
            <a:pPr algn="l"/>
            <a:endParaRPr lang="en-US" sz="120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23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14103"/>
            <a:ext cx="6400800" cy="85157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07341" y="339935"/>
            <a:ext cx="6298938" cy="549773"/>
          </a:xfrm>
        </p:spPr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4294967295"/>
          </p:nvPr>
        </p:nvSpPr>
        <p:spPr>
          <a:xfrm>
            <a:off x="300032" y="700084"/>
            <a:ext cx="6329368" cy="801529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r>
              <a:rPr lang="en-US" dirty="0"/>
              <a:t>__________________________________________________________________________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3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3333</TotalTime>
  <Words>286</Words>
  <Application>Microsoft Macintosh PowerPoint</Application>
  <PresentationFormat>Letter Paper (8.5x11 in)</PresentationFormat>
  <Paragraphs>152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Wingdings</vt:lpstr>
      <vt:lpstr>Office Theme</vt:lpstr>
      <vt:lpstr>Following Are Blank Worksheets That  You Can Transform or  Get Formatting Ideas From   </vt:lpstr>
      <vt:lpstr>_______________________________________________________________________</vt:lpstr>
      <vt:lpstr>PowerPoint Presentation</vt:lpstr>
      <vt:lpstr>Suggested Reading List</vt:lpstr>
      <vt:lpstr>___________________________________________________________________________</vt:lpstr>
      <vt:lpstr>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Dvorah Lansky</dc:creator>
  <cp:lastModifiedBy>Dvorah Lansky</cp:lastModifiedBy>
  <cp:revision>297</cp:revision>
  <cp:lastPrinted>2018-07-13T11:13:14Z</cp:lastPrinted>
  <dcterms:created xsi:type="dcterms:W3CDTF">2016-04-30T14:28:15Z</dcterms:created>
  <dcterms:modified xsi:type="dcterms:W3CDTF">2021-05-02T16:15:54Z</dcterms:modified>
</cp:coreProperties>
</file>